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8"/>
  </p:notesMasterIdLst>
  <p:sldIdLst>
    <p:sldId id="506" r:id="rId2"/>
    <p:sldId id="417" r:id="rId3"/>
    <p:sldId id="565" r:id="rId4"/>
    <p:sldId id="566" r:id="rId5"/>
    <p:sldId id="567" r:id="rId6"/>
    <p:sldId id="568" r:id="rId7"/>
    <p:sldId id="569" r:id="rId8"/>
    <p:sldId id="570" r:id="rId9"/>
    <p:sldId id="571" r:id="rId10"/>
    <p:sldId id="406" r:id="rId11"/>
    <p:sldId id="573" r:id="rId12"/>
    <p:sldId id="574" r:id="rId13"/>
    <p:sldId id="435" r:id="rId14"/>
    <p:sldId id="275" r:id="rId15"/>
    <p:sldId id="437" r:id="rId16"/>
    <p:sldId id="438" r:id="rId17"/>
    <p:sldId id="440" r:id="rId18"/>
    <p:sldId id="563" r:id="rId19"/>
    <p:sldId id="441" r:id="rId20"/>
    <p:sldId id="301" r:id="rId21"/>
    <p:sldId id="322" r:id="rId22"/>
    <p:sldId id="317" r:id="rId23"/>
    <p:sldId id="318" r:id="rId24"/>
    <p:sldId id="319" r:id="rId25"/>
    <p:sldId id="320" r:id="rId26"/>
    <p:sldId id="321" r:id="rId27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8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288" autoAdjust="0"/>
    <p:restoredTop sz="75170" autoAdjust="0"/>
  </p:normalViewPr>
  <p:slideViewPr>
    <p:cSldViewPr snapToGrid="0">
      <p:cViewPr varScale="1">
        <p:scale>
          <a:sx n="94" d="100"/>
          <a:sy n="94" d="100"/>
        </p:scale>
        <p:origin x="1384" y="20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tiff>
</file>

<file path=ppt/media/image14.jpeg>
</file>

<file path=ppt/media/image15.tiff>
</file>

<file path=ppt/media/image16.tiff>
</file>

<file path=ppt/media/image17.tiff>
</file>

<file path=ppt/media/image18.tiff>
</file>

<file path=ppt/media/image2.tiff>
</file>

<file path=ppt/media/image3.gif>
</file>

<file path=ppt/media/image4.jpeg>
</file>

<file path=ppt/media/image5.tiff>
</file>

<file path=ppt/media/image6.tiff>
</file>

<file path=ppt/media/image7.tiff>
</file>

<file path=ppt/media/image8.gif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0BB8C7-C9FE-451A-AFD5-884AA006ED43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23B2E0-F841-4DF0-86E7-486D3B83D0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414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NEED</a:t>
            </a:r>
            <a:r>
              <a:rPr lang="en-US" baseline="0" dirty="0"/>
              <a:t> INFO ABOUT ROC, CONFUSION MATRIX, ETC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75F3A6-6971-5D47-A3A5-1EDC47BAF5F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033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 that this is the first half of </a:t>
            </a:r>
            <a:r>
              <a:rPr lang="en-US" dirty="0" err="1"/>
              <a:t>Segnet</a:t>
            </a:r>
            <a:endParaRPr lang="en-US" dirty="0"/>
          </a:p>
          <a:p>
            <a:r>
              <a:rPr lang="en-US" dirty="0"/>
              <a:t>Visual geometry group (VGG), oxford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A18789-8494-994C-A83C-76F54B5E255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876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does a single pixel make it a dog or not a dog?</a:t>
            </a:r>
          </a:p>
          <a:p>
            <a:r>
              <a:rPr lang="en-US" dirty="0"/>
              <a:t>Now imagine you don’t even know how to spot it yourself (e.g. in medical images)</a:t>
            </a:r>
          </a:p>
          <a:p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Second idea: convolutional neural network with same spatial scale throughout: too many parameters!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FCDE58F-843A-8447-AF7F-7BD31329CDC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6907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Encoder is first 13 layers of VGG</a:t>
            </a:r>
          </a:p>
          <a:p>
            <a:r>
              <a:rPr lang="en-US" dirty="0"/>
              <a:t>unpack this description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encoder layer has a corresponding decoder layer and hence the decoder network has 13 layers. The final decoder output is fed to a multi-class soft-max classifier to produce class probabilities for each pixel independently.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A18789-8494-994C-A83C-76F54B5E25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2597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A18789-8494-994C-A83C-76F54B5E25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20580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A18789-8494-994C-A83C-76F54B5E25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59185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Talk about options here.</a:t>
            </a:r>
          </a:p>
          <a:p>
            <a:r>
              <a:rPr lang="en-US" dirty="0"/>
              <a:t>When we max-pool, we are remembering the most salient features; i.e. the best matches</a:t>
            </a:r>
          </a:p>
          <a:p>
            <a:r>
              <a:rPr lang="en-US" dirty="0"/>
              <a:t>If we want to reconstruct the original map, we should remember where these features are located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A18789-8494-994C-A83C-76F54B5E25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0238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Primary differences:</a:t>
            </a:r>
          </a:p>
          <a:p>
            <a:pPr marL="171450" indent="-171450">
              <a:buFontTx/>
              <a:buChar char="-"/>
            </a:pPr>
            <a:r>
              <a:rPr lang="en-US" dirty="0"/>
              <a:t>1) </a:t>
            </a:r>
            <a:r>
              <a:rPr lang="en-US" dirty="0" err="1"/>
              <a:t>upconvolution</a:t>
            </a:r>
            <a:r>
              <a:rPr lang="en-US" dirty="0"/>
              <a:t> instead of </a:t>
            </a:r>
            <a:r>
              <a:rPr lang="en-US" dirty="0" err="1"/>
              <a:t>upsampling</a:t>
            </a:r>
            <a:r>
              <a:rPr lang="en-US" dirty="0"/>
              <a:t> w/pooling indices</a:t>
            </a:r>
          </a:p>
          <a:p>
            <a:pPr marL="171450" indent="-171450">
              <a:buFontTx/>
              <a:buChar char="-"/>
            </a:pPr>
            <a:r>
              <a:rPr lang="en-US" dirty="0"/>
              <a:t>2) append feature map from corresponding encoder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B2ED-695F-AA4F-8519-7236A503770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829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Concatenation of feature map from corresponding encoder</a:t>
            </a:r>
          </a:p>
          <a:p>
            <a:pPr marL="171450" indent="-171450">
              <a:buFontTx/>
              <a:buChar char="-"/>
            </a:pPr>
            <a:r>
              <a:rPr lang="en-US" dirty="0"/>
              <a:t>Adjustment for padding: take center of appropriate size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B2ED-695F-AA4F-8519-7236A503770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12185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Double check with Justin – no overlap in field?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 that this does not deal with depth / feature space, which is halved with each </a:t>
            </a:r>
            <a:r>
              <a:rPr lang="en-US" dirty="0" err="1"/>
              <a:t>upconvolution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B2ED-695F-AA4F-8519-7236A503770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77911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Double check with Justin – no overlap in field?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 that this does not deal with depth / feature space, which is halved with each </a:t>
            </a:r>
            <a:r>
              <a:rPr lang="en-US" dirty="0" err="1"/>
              <a:t>upconvolution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B2ED-695F-AA4F-8519-7236A503770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5124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Description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Typically smaller number of classes compared to classification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Result is distribution over output classes for each region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Higher annotation cost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A18789-8494-994C-A83C-76F54B5E25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22038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Double check with Justin – no overlap in field?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 that this does not deal with depth / feature space, which is halved with each </a:t>
            </a:r>
            <a:r>
              <a:rPr lang="en-US" dirty="0" err="1"/>
              <a:t>upconvolution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B2ED-695F-AA4F-8519-7236A503770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153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Double check with Justin – no overlap in field?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 that this does not deal with depth / feature space, which is halved with each </a:t>
            </a:r>
            <a:r>
              <a:rPr lang="en-US" dirty="0" err="1"/>
              <a:t>upconvolution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B2ED-695F-AA4F-8519-7236A503770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7673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Double check with Justin – no overlap in field?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 that this does not deal with depth / feature space, which is halved with each </a:t>
            </a:r>
            <a:r>
              <a:rPr lang="en-US" dirty="0" err="1"/>
              <a:t>upconvolution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B2ED-695F-AA4F-8519-7236A503770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669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Adenoid cystic carcinoma (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nodules (metastases)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8EA247-0547-4418-98F2-21648836853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5793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Very high annotation cost, although can be mitigated with good tools for drawing contours</a:t>
            </a:r>
          </a:p>
          <a:p>
            <a:pPr marL="171450" indent="-171450">
              <a:buFontTx/>
              <a:buChar char="-"/>
            </a:pPr>
            <a:r>
              <a:rPr lang="en-US" dirty="0"/>
              <a:t>Note that it does not distinguish between distinct objects belonging to the same class (e.g. multiple chairs); newer models have been developed to deal with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A18789-8494-994C-A83C-76F54B5E25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3492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to identify the boundaries of specific structures or regions within the retina</a:t>
            </a:r>
          </a:p>
          <a:p>
            <a:r>
              <a:rPr lang="en-US" dirty="0"/>
              <a:t>Identify the optic disc, the fovea, the blood vessels</a:t>
            </a:r>
          </a:p>
          <a:p>
            <a:endParaRPr lang="en-US" dirty="0"/>
          </a:p>
          <a:p>
            <a:r>
              <a:rPr lang="en-US" dirty="0"/>
              <a:t>When we do this, we are partitioning the image into classes</a:t>
            </a:r>
          </a:p>
          <a:p>
            <a:pPr marL="171450" indent="-171450">
              <a:buFontTx/>
              <a:buChar char="-"/>
            </a:pPr>
            <a:r>
              <a:rPr lang="en-US" dirty="0"/>
              <a:t>Or, view as predicting the label associated with each pixel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This is segmentation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It has also been used very effectively in medical applications</a:t>
            </a:r>
          </a:p>
          <a:p>
            <a:pPr marL="171450" indent="-171450">
              <a:buFontTx/>
              <a:buChar char="-"/>
            </a:pPr>
            <a:r>
              <a:rPr lang="en-US" dirty="0"/>
              <a:t>It is also primarily done with CNNs.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C8B2ED-695F-AA4F-8519-7236A50377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2146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Discuss lesion burden in MS</a:t>
            </a:r>
          </a:p>
          <a:p>
            <a:pPr marL="171450" indent="-171450">
              <a:buFontTx/>
              <a:buChar char="-"/>
            </a:pPr>
            <a:r>
              <a:rPr lang="en-US" dirty="0"/>
              <a:t>Tumor burden</a:t>
            </a:r>
          </a:p>
          <a:p>
            <a:pPr marL="171450" indent="-171450">
              <a:buFontTx/>
              <a:buChar char="-"/>
            </a:pPr>
            <a:r>
              <a:rPr lang="en-US" dirty="0"/>
              <a:t>Cardiomyopathy</a:t>
            </a:r>
          </a:p>
          <a:p>
            <a:pPr marL="171450" indent="-171450">
              <a:buFontTx/>
              <a:buChar char="-"/>
            </a:pPr>
            <a:r>
              <a:rPr lang="en-US" dirty="0"/>
              <a:t>Grey matter / white matter volume / volume of midbrain structures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Limit measures to specific structures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C8B2ED-695F-AA4F-8519-7236A50377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9402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en-US" dirty="0"/>
              <a:t>Show segmentation of polyps and briefly describe the clinical problem (why this matters) [10 min]</a:t>
            </a:r>
          </a:p>
          <a:p>
            <a:pPr marL="228600" indent="-228600">
              <a:buAutoNum type="arabicParenR"/>
            </a:pPr>
            <a:r>
              <a:rPr lang="en-US" dirty="0"/>
              <a:t>What is segmentation [15 min]</a:t>
            </a:r>
          </a:p>
          <a:p>
            <a:pPr marL="228600" indent="-228600">
              <a:buAutoNum type="arabicParenR"/>
            </a:pPr>
            <a:r>
              <a:rPr lang="en-US" dirty="0"/>
              <a:t>Why segment (compared to classification, detection) [5-10 min]</a:t>
            </a:r>
          </a:p>
          <a:p>
            <a:pPr marL="228600" indent="-228600">
              <a:buAutoNum type="arabicParenR"/>
            </a:pPr>
            <a:r>
              <a:rPr lang="en-US" dirty="0"/>
              <a:t>How does it work: two illustrative (and successful) architectures (</a:t>
            </a:r>
            <a:r>
              <a:rPr lang="en-US" dirty="0" err="1"/>
              <a:t>seg</a:t>
            </a:r>
            <a:r>
              <a:rPr lang="en-US" dirty="0"/>
              <a:t>-net, u-net) [10-15 min]</a:t>
            </a:r>
          </a:p>
          <a:p>
            <a:pPr marL="228600" indent="-228600">
              <a:buAutoNum type="arabicParenR"/>
            </a:pPr>
            <a:r>
              <a:rPr lang="en-US" dirty="0"/>
              <a:t>Evaluation of polyp segmentation / detection [10 min]</a:t>
            </a:r>
          </a:p>
          <a:p>
            <a:pPr marL="228600" indent="-228600">
              <a:buAutoNum type="arabicParenR"/>
            </a:pPr>
            <a:r>
              <a:rPr lang="en-US" dirty="0"/>
              <a:t>Brief discussion [&lt;10 min]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C8B2ED-695F-AA4F-8519-7236A50377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32689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8A18789-8494-994C-A83C-76F54B5E2558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39151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&lt;35 minute mark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C8B2ED-695F-AA4F-8519-7236A503770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7613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88343-DD58-ED44-BBF7-C191112130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C547FF-7228-9D4E-A877-E135868ED4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927A0-9D7B-E144-9EF6-99AB0DCAD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192D4-BEA0-6D42-AE95-FCEA859B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E0D03-F261-8744-99E4-D82D5B9F1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502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DEEEC-E7A1-8E46-9266-D2A599B98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5375F6-D327-CE43-B971-A419B6D6FB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DB074-0F21-0F44-9263-16CC33E43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DEB023-1A0B-3547-AD64-1466F1E6C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B7E93-CEDA-8448-9ABB-2699735BE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345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3678466-759E-CC4C-9885-80C88E23A5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8545A9-81B3-A34F-80C4-F7AEBE88FE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2F236-1443-E14C-89FB-F8417A846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58E2B-7683-FD42-8CF8-21A3A6BC4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21F95-EDB6-CB4D-8BAE-102280CBD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1290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F517B-9B78-0841-B578-AB75013FD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56C1E-7919-6144-9D7A-D28414B07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A64E5D-9111-FA4E-9FAE-D69A442D1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AE6A9-16A2-D14F-A33B-78F73227A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574F52-D21F-794C-96BF-35ACD7A97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171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2794C-3B40-864A-8CC4-2984668B3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4F653D-1380-CD42-8F98-0696A12EB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CDC2A-9D03-194A-9FF6-A3F33D8DC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1D75F-6C7E-3B4F-B423-9AF1E04F2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4134E4-C8FD-1542-B1C8-DB220F046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81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B52C3-E32B-284D-BFEC-E6D0AB247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F35AD-4689-934B-90AA-BADEEE39E9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057A91-C4B2-8A4B-93A5-75E974799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399E2F-74DC-404E-B35A-D7521948F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88032A-DB26-BD4A-8CF5-99DE499F1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9411CC-9060-7A4F-BDD9-ED1CF5224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11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549FC-65EB-9F4D-A683-2157EA79F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D7D44F-95DB-A848-8892-72B3AA7BB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522C79-4037-AD4C-A939-B23FA17434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FC2A90-F9E1-0E4A-B3D9-2B6E1456FC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B6C7F6-213C-784A-A810-0DC15ECE20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6E0E68-20FD-1543-8E79-1555DA77F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CA5922-D590-734A-88F2-9F751E7F4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7C02DB-867F-9B44-ADF6-7F318473D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88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602CE-A117-3540-A081-74F3544A1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A1B5DC-8CAD-9B4B-9FC4-97A66F621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FAA2C7-BA08-6E44-838C-EB7853DDA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71F8D3-AAF1-7449-A983-C14BB99DC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451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4E2ACC-E072-A948-84F4-F01F1D236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D3909E-EA1F-9F40-B919-0FC0FEC5C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7905F-8453-604C-AD64-37199E064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90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0277D-20BF-824E-9DEB-6B23085E8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BF6F0-67D2-734A-98C4-64D1E5F70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995F1D-8F94-9448-871E-8BA22D8400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0F3637-AAE0-C941-9219-3F82F6D98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7BB0AB-23DA-854E-8BC1-08F629F51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B77317-B55C-4946-86D9-BA17DCAED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579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24918-7E7D-3A4C-974E-4D982625C9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5776AC-44CA-A246-B25A-01A590F697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C1FBEA-A250-9449-B5A6-452B022D54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CCE5E4-02C6-F849-BF5A-5C9599CFE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5EBDBD-995C-EF41-9082-5EABC1749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22CA0-9C60-884D-ABE7-87685812B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2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4BB2CE3-E49E-214A-BA34-64EC7DDB0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62C094-21FD-E74A-9EDB-12B55C5258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7848AC-70CD-9545-870F-ADDC8F4A98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AC57A-61FE-6142-A5A5-4D3CD7D6511B}" type="datetimeFigureOut">
              <a:rPr lang="en-US" smtClean="0"/>
              <a:t>10/10/21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728FF-9058-CA47-B8D0-D66D2E6719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F5ED8A-326F-A142-8D11-2EB84CFF73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5D8F47-401F-274A-9172-5A67D1D0A3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125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9bHTlYFwhg?feature=oembe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597902"/>
            <a:ext cx="10363200" cy="3189721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/>
              <a:t>Medical Image Analysis:</a:t>
            </a:r>
            <a:br>
              <a:rPr lang="en-US" dirty="0"/>
            </a:br>
            <a:r>
              <a:rPr lang="en-US" dirty="0"/>
              <a:t>Beyond Classification</a:t>
            </a:r>
            <a:br>
              <a:rPr lang="en-US" sz="3600" dirty="0"/>
            </a:b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27219" y="4276881"/>
            <a:ext cx="6137564" cy="1655763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Matthew Engelhard</a:t>
            </a:r>
          </a:p>
        </p:txBody>
      </p:sp>
    </p:spTree>
    <p:extLst>
      <p:ext uri="{BB962C8B-B14F-4D97-AF65-F5344CB8AC3E}">
        <p14:creationId xmlns:p14="http://schemas.microsoft.com/office/powerpoint/2010/main" val="1796833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5847F-FE5D-2A43-AD0E-A3F3F90E0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084" y="5176812"/>
            <a:ext cx="10363200" cy="85563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Colon Polyp Segmentation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A68145-A1EE-AE4F-89A8-207FFC734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584" y="404842"/>
            <a:ext cx="7696200" cy="45085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3139773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501A4-E8EF-8B4F-9721-F326CD77F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9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Approach: Start with </a:t>
            </a:r>
            <a:r>
              <a:rPr lang="en-US" dirty="0" err="1"/>
              <a:t>SegNet</a:t>
            </a:r>
            <a:r>
              <a:rPr lang="en-US" dirty="0"/>
              <a:t> (2015)</a:t>
            </a:r>
          </a:p>
        </p:txBody>
      </p:sp>
      <p:pic>
        <p:nvPicPr>
          <p:cNvPr id="3" name="Online Media 2" descr="SegNet Technical Description">
            <a:hlinkClick r:id="" action="ppaction://media"/>
            <a:extLst>
              <a:ext uri="{FF2B5EF4-FFF2-40B4-BE49-F238E27FC236}">
                <a16:creationId xmlns:a16="http://schemas.microsoft.com/office/drawing/2014/main" id="{4B3C2C25-2E98-494A-A992-62009B85153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647658" y="1365502"/>
            <a:ext cx="8896684" cy="5026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5792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CA089-408A-A947-8CD3-055D42DB9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24" y="381000"/>
            <a:ext cx="5990575" cy="6096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Retrain to segment polyps in real time</a:t>
            </a:r>
          </a:p>
        </p:txBody>
      </p:sp>
      <p:pic>
        <p:nvPicPr>
          <p:cNvPr id="4" name="41551_2018_301_MOESM3_ESM.mp4">
            <a:hlinkClick r:id="" action="ppaction://media"/>
            <a:extLst>
              <a:ext uri="{FF2B5EF4-FFF2-40B4-BE49-F238E27FC236}">
                <a16:creationId xmlns:a16="http://schemas.microsoft.com/office/drawing/2014/main" id="{C8D4C28C-CDDE-5243-A4A8-BCD45C7858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/>
          <a:stretch/>
        </p:blipFill>
        <p:spPr>
          <a:xfrm>
            <a:off x="7210549" y="152048"/>
            <a:ext cx="34544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461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5847F-FE5D-2A43-AD0E-A3F3F90E0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Segmentation in Brief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7EC848-F60E-FE45-AD65-FA727DB7F0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(Additional Material)</a:t>
            </a:r>
          </a:p>
        </p:txBody>
      </p:sp>
    </p:spTree>
    <p:extLst>
      <p:ext uri="{BB962C8B-B14F-4D97-AF65-F5344CB8AC3E}">
        <p14:creationId xmlns:p14="http://schemas.microsoft.com/office/powerpoint/2010/main" val="3423645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39FAF-951F-3242-BA0F-9E476B934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973"/>
            <a:ext cx="10972800" cy="1143000"/>
          </a:xfrm>
        </p:spPr>
        <p:txBody>
          <a:bodyPr>
            <a:normAutofit/>
          </a:bodyPr>
          <a:lstStyle/>
          <a:p>
            <a:r>
              <a:rPr lang="en-US" dirty="0"/>
              <a:t>Classification Architecture (VGG)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DE73BA-58B2-9A47-AF46-2AF56F450C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9250" y="1196973"/>
            <a:ext cx="8953500" cy="523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1989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AF9BE86-5241-FF4D-80B6-0A32D59259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16817" y="1865278"/>
            <a:ext cx="3175000" cy="30861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530BD9E-75C9-6348-9BBF-41E194FA2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9"/>
            <a:ext cx="12192000" cy="1143000"/>
          </a:xfrm>
        </p:spPr>
        <p:txBody>
          <a:bodyPr>
            <a:noAutofit/>
          </a:bodyPr>
          <a:lstStyle/>
          <a:p>
            <a:pPr algn="ctr"/>
            <a:r>
              <a:rPr lang="en-US" sz="4800" dirty="0"/>
              <a:t>A separate classifier for each pixel?</a:t>
            </a:r>
          </a:p>
        </p:txBody>
      </p:sp>
      <p:sp>
        <p:nvSpPr>
          <p:cNvPr id="8" name="Left Brace 7">
            <a:extLst>
              <a:ext uri="{FF2B5EF4-FFF2-40B4-BE49-F238E27FC236}">
                <a16:creationId xmlns:a16="http://schemas.microsoft.com/office/drawing/2014/main" id="{E33066B2-0A7C-8A4E-AC35-E6F80161D0E4}"/>
              </a:ext>
            </a:extLst>
          </p:cNvPr>
          <p:cNvSpPr/>
          <p:nvPr/>
        </p:nvSpPr>
        <p:spPr>
          <a:xfrm rot="16200000">
            <a:off x="3629146" y="3696765"/>
            <a:ext cx="350344" cy="3175002"/>
          </a:xfrm>
          <a:prstGeom prst="leftBrace">
            <a:avLst>
              <a:gd name="adj1" fmla="val 8333"/>
              <a:gd name="adj2" fmla="val 25466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97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F8ED1D-42C3-9141-AE77-27407422E154}"/>
              </a:ext>
            </a:extLst>
          </p:cNvPr>
          <p:cNvSpPr txBox="1"/>
          <p:nvPr/>
        </p:nvSpPr>
        <p:spPr>
          <a:xfrm>
            <a:off x="2829875" y="5424525"/>
            <a:ext cx="2987135" cy="522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97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x</a:t>
            </a:r>
            <a:r>
              <a:rPr kumimoji="0" lang="en-US" sz="279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 data/features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C42C99-ECFD-CC46-8C0C-7FE9900CF424}"/>
              </a:ext>
            </a:extLst>
          </p:cNvPr>
          <p:cNvSpPr txBox="1"/>
          <p:nvPr/>
        </p:nvSpPr>
        <p:spPr>
          <a:xfrm>
            <a:off x="8579261" y="3635297"/>
            <a:ext cx="2671356" cy="953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97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y</a:t>
            </a:r>
            <a:r>
              <a:rPr kumimoji="0" lang="en-US" sz="2797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, associated value or label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F4C887-30DE-6142-A3B8-73F2E6FB683F}"/>
              </a:ext>
            </a:extLst>
          </p:cNvPr>
          <p:cNvSpPr txBox="1"/>
          <p:nvPr/>
        </p:nvSpPr>
        <p:spPr>
          <a:xfrm>
            <a:off x="8039938" y="5652151"/>
            <a:ext cx="3750001" cy="497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36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End goal: predict</a:t>
            </a:r>
            <a:r>
              <a:rPr kumimoji="0" lang="en-US" sz="2636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36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y</a:t>
            </a:r>
            <a:r>
              <a:rPr kumimoji="0" lang="en-US" sz="2636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from </a:t>
            </a:r>
            <a:r>
              <a:rPr kumimoji="0" lang="en-US" sz="2636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x</a:t>
            </a:r>
            <a:r>
              <a:rPr kumimoji="0" lang="en-US" sz="2636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D7F99B7-3001-F340-BD4E-C015D9032101}"/>
              </a:ext>
            </a:extLst>
          </p:cNvPr>
          <p:cNvGraphicFramePr>
            <a:graphicFrameLocks noGrp="1"/>
          </p:cNvGraphicFramePr>
          <p:nvPr/>
        </p:nvGraphicFramePr>
        <p:xfrm>
          <a:off x="8394532" y="2875842"/>
          <a:ext cx="723031" cy="7078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031">
                  <a:extLst>
                    <a:ext uri="{9D8B030D-6E8A-4147-A177-3AD203B41FA5}">
                      <a16:colId xmlns:a16="http://schemas.microsoft.com/office/drawing/2014/main" val="4002730172"/>
                    </a:ext>
                  </a:extLst>
                </a:gridCol>
              </a:tblGrid>
              <a:tr h="70785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152605"/>
                  </a:ext>
                </a:extLst>
              </a:tr>
            </a:tbl>
          </a:graphicData>
        </a:graphic>
      </p:graphicFrame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004C370-95FF-1047-B986-B06FCDF88F5F}"/>
              </a:ext>
            </a:extLst>
          </p:cNvPr>
          <p:cNvCxnSpPr>
            <a:cxnSpLocks/>
            <a:endCxn id="13" idx="1"/>
          </p:cNvCxnSpPr>
          <p:nvPr/>
        </p:nvCxnSpPr>
        <p:spPr>
          <a:xfrm>
            <a:off x="5391816" y="3229768"/>
            <a:ext cx="300271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9E66AB3-E728-7E4D-9BA7-0F7CBB376AAE}"/>
              </a:ext>
            </a:extLst>
          </p:cNvPr>
          <p:cNvGraphicFramePr>
            <a:graphicFrameLocks noGrp="1"/>
          </p:cNvGraphicFramePr>
          <p:nvPr/>
        </p:nvGraphicFramePr>
        <p:xfrm>
          <a:off x="2216817" y="1865278"/>
          <a:ext cx="3175000" cy="3060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750">
                  <a:extLst>
                    <a:ext uri="{9D8B030D-6E8A-4147-A177-3AD203B41FA5}">
                      <a16:colId xmlns:a16="http://schemas.microsoft.com/office/drawing/2014/main" val="784462195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1672742914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3140737953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476391422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2148502461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3372531129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3486554166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1887189311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3032788624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2491486565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696802093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1486134700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1443353606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826369481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159850435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2744866500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750932689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4124209963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3091980581"/>
                    </a:ext>
                  </a:extLst>
                </a:gridCol>
                <a:gridCol w="158750">
                  <a:extLst>
                    <a:ext uri="{9D8B030D-6E8A-4147-A177-3AD203B41FA5}">
                      <a16:colId xmlns:a16="http://schemas.microsoft.com/office/drawing/2014/main" val="3368434897"/>
                    </a:ext>
                  </a:extLst>
                </a:gridCol>
              </a:tblGrid>
              <a:tr h="153030"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1103508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3718713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2241447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1738602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5475534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0300285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6895097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1028644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6107210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 dirty="0">
                        <a:ln>
                          <a:solidFill>
                            <a:srgbClr val="FF0000"/>
                          </a:solidFill>
                        </a:ln>
                        <a:solidFill>
                          <a:srgbClr val="FF0000"/>
                        </a:solidFill>
                      </a:endParaRPr>
                    </a:p>
                  </a:txBody>
                  <a:tcPr marL="0" marR="0" marT="0" marB="0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0" marR="0" marT="0" marB="0">
                    <a:lnL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1838156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3992506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6209031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7311615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43152428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6796560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4463959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26520055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1817897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7717375"/>
                  </a:ext>
                </a:extLst>
              </a:tr>
              <a:tr h="153030"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400" dirty="0"/>
                    </a:p>
                  </a:txBody>
                  <a:tcPr marL="0" marR="0" marT="0" marB="0">
                    <a:lnL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93304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1715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6CA7C-E915-6744-A67F-350279A95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1786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sz="5200" dirty="0"/>
              <a:t>Segmentation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2A1333-42B0-3542-93AD-FF46336DE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417638"/>
            <a:ext cx="10972800" cy="313867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1D77952-34F8-9040-B4E8-C95EDF36A0C6}"/>
              </a:ext>
            </a:extLst>
          </p:cNvPr>
          <p:cNvSpPr txBox="1">
            <a:spLocks/>
          </p:cNvSpPr>
          <p:nvPr/>
        </p:nvSpPr>
        <p:spPr>
          <a:xfrm>
            <a:off x="0" y="4983348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200" b="0" i="0" u="none" strike="noStrike" kern="1200" cap="none" spc="0" normalizeH="0" baseline="0" noProof="0" dirty="0" err="1">
                <a:ln>
                  <a:noFill/>
                </a:ln>
                <a:solidFill>
                  <a:srgbClr val="001A57"/>
                </a:solidFill>
                <a:effectLst/>
                <a:uLnTx/>
                <a:uFillTx/>
                <a:latin typeface="Helvetica"/>
                <a:ea typeface="+mj-ea"/>
                <a:cs typeface="+mj-cs"/>
              </a:rPr>
              <a:t>SegNet</a:t>
            </a: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rgbClr val="001A57"/>
                </a:solidFill>
                <a:effectLst/>
                <a:uLnTx/>
                <a:uFillTx/>
                <a:latin typeface="Helvetica"/>
                <a:ea typeface="+mj-ea"/>
                <a:cs typeface="+mj-cs"/>
              </a:rPr>
              <a:t> (2015): fully convolutional architecture</a:t>
            </a:r>
          </a:p>
        </p:txBody>
      </p:sp>
    </p:spTree>
    <p:extLst>
      <p:ext uri="{BB962C8B-B14F-4D97-AF65-F5344CB8AC3E}">
        <p14:creationId xmlns:p14="http://schemas.microsoft.com/office/powerpoint/2010/main" val="6907613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2A1333-42B0-3542-93AD-FF46336DE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758193"/>
            <a:ext cx="10972800" cy="313867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89F1240-9E3F-5943-A74F-97EF32DB3AD0}"/>
              </a:ext>
            </a:extLst>
          </p:cNvPr>
          <p:cNvSpPr txBox="1">
            <a:spLocks/>
          </p:cNvSpPr>
          <p:nvPr/>
        </p:nvSpPr>
        <p:spPr>
          <a:xfrm>
            <a:off x="0" y="5274293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Alternative architectures differ in their approach </a:t>
            </a:r>
          </a:p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to the spatial reconstruction process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BBAB523-8DA0-6240-9C49-2CF4F5EBB1A8}"/>
              </a:ext>
            </a:extLst>
          </p:cNvPr>
          <p:cNvSpPr txBox="1">
            <a:spLocks/>
          </p:cNvSpPr>
          <p:nvPr/>
        </p:nvSpPr>
        <p:spPr>
          <a:xfrm>
            <a:off x="152400" y="237766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Stage 1: Encoder identifies features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00" dirty="0">
                <a:solidFill>
                  <a:schemeClr val="tx1"/>
                </a:solidFill>
                <a:latin typeface="+mj-lt"/>
              </a:rPr>
              <a:t>Stage 2: Decoder reconstructs the spatial map</a:t>
            </a:r>
            <a:endParaRPr kumimoji="0" lang="en-US" sz="5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74565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32A1333-42B0-3542-93AD-FF46336DE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758193"/>
            <a:ext cx="10972800" cy="3138673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489F1240-9E3F-5943-A74F-97EF32DB3AD0}"/>
              </a:ext>
            </a:extLst>
          </p:cNvPr>
          <p:cNvSpPr txBox="1">
            <a:spLocks/>
          </p:cNvSpPr>
          <p:nvPr/>
        </p:nvSpPr>
        <p:spPr>
          <a:xfrm>
            <a:off x="0" y="5274293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Segnet</a:t>
            </a:r>
            <a:r>
              <a:rPr lang="en-US" sz="2400" dirty="0">
                <a:solidFill>
                  <a:schemeClr val="tx1"/>
                </a:solidFill>
                <a:latin typeface="+mj-lt"/>
              </a:rPr>
              <a:t>’s approach to reconstruction: </a:t>
            </a:r>
            <a:r>
              <a:rPr lang="en-US" sz="2400" u="sng" dirty="0">
                <a:solidFill>
                  <a:schemeClr val="tx1"/>
                </a:solidFill>
                <a:latin typeface="+mj-lt"/>
              </a:rPr>
              <a:t>remember</a:t>
            </a:r>
            <a:r>
              <a:rPr lang="en-US" sz="2400" dirty="0">
                <a:solidFill>
                  <a:schemeClr val="tx1"/>
                </a:solidFill>
                <a:latin typeface="+mj-lt"/>
              </a:rPr>
              <a:t> max-pooling indices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BBAB523-8DA0-6240-9C49-2CF4F5EBB1A8}"/>
              </a:ext>
            </a:extLst>
          </p:cNvPr>
          <p:cNvSpPr txBox="1">
            <a:spLocks/>
          </p:cNvSpPr>
          <p:nvPr/>
        </p:nvSpPr>
        <p:spPr>
          <a:xfrm>
            <a:off x="152400" y="237766"/>
            <a:ext cx="12192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5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Stage 1: Encoder identifies features</a:t>
            </a: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  <a:p>
            <a:pPr marL="0" marR="0" lvl="0" indent="0" algn="l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5200" dirty="0">
                <a:solidFill>
                  <a:schemeClr val="tx1"/>
                </a:solidFill>
                <a:latin typeface="+mj-lt"/>
              </a:rPr>
              <a:t>Stage 2: Decoder reconstructs the spatial map</a:t>
            </a:r>
            <a:endParaRPr kumimoji="0" lang="en-US" sz="5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7957356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B3629-D85D-5F46-8AF2-A7A98D709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44783"/>
            <a:ext cx="5519738" cy="11430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SegNet</a:t>
            </a:r>
            <a:r>
              <a:rPr lang="en-US" dirty="0"/>
              <a:t> decoder overview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9FB692-1E00-CE47-B8F3-FBD67FCD6EA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15150" y="174626"/>
            <a:ext cx="4614862" cy="2283314"/>
          </a:xfrm>
          <a:prstGeom prst="rect">
            <a:avLst/>
          </a:prstGeom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034332E-A11C-0149-81D0-79AC652D8114}"/>
              </a:ext>
            </a:extLst>
          </p:cNvPr>
          <p:cNvGraphicFramePr>
            <a:graphicFrameLocks noGrp="1"/>
          </p:cNvGraphicFramePr>
          <p:nvPr/>
        </p:nvGraphicFramePr>
        <p:xfrm>
          <a:off x="709608" y="3762911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61F3F55-496E-EC4D-B0E0-1397DF34CCBB}"/>
              </a:ext>
            </a:extLst>
          </p:cNvPr>
          <p:cNvGraphicFramePr>
            <a:graphicFrameLocks noGrp="1"/>
          </p:cNvGraphicFramePr>
          <p:nvPr/>
        </p:nvGraphicFramePr>
        <p:xfrm>
          <a:off x="8013331" y="3744129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090A74B-60D3-B34C-8E57-7F48C70501C1}"/>
              </a:ext>
            </a:extLst>
          </p:cNvPr>
          <p:cNvSpPr txBox="1"/>
          <p:nvPr/>
        </p:nvSpPr>
        <p:spPr>
          <a:xfrm>
            <a:off x="953986" y="3214695"/>
            <a:ext cx="31783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Remember max pooling indices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9292B18-BB8B-474E-8CB8-D387598CE82C}"/>
              </a:ext>
            </a:extLst>
          </p:cNvPr>
          <p:cNvGraphicFramePr>
            <a:graphicFrameLocks noGrp="1"/>
          </p:cNvGraphicFramePr>
          <p:nvPr/>
        </p:nvGraphicFramePr>
        <p:xfrm>
          <a:off x="6251206" y="4203578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99C7E29D-E448-5D4A-955D-B62A4826C5A2}"/>
              </a:ext>
            </a:extLst>
          </p:cNvPr>
          <p:cNvGraphicFramePr>
            <a:graphicFrameLocks noGrp="1"/>
          </p:cNvGraphicFramePr>
          <p:nvPr/>
        </p:nvGraphicFramePr>
        <p:xfrm>
          <a:off x="3388515" y="4222360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7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5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6AD6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F41EB80D-D98B-324A-867F-DDD858A850AA}"/>
              </a:ext>
            </a:extLst>
          </p:cNvPr>
          <p:cNvSpPr txBox="1"/>
          <p:nvPr/>
        </p:nvSpPr>
        <p:spPr>
          <a:xfrm>
            <a:off x="6562354" y="3217538"/>
            <a:ext cx="2482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Use max pooling indices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6C682C5-9EC8-C84B-81E5-FBFC619FF8A8}"/>
              </a:ext>
            </a:extLst>
          </p:cNvPr>
          <p:cNvCxnSpPr/>
          <p:nvPr/>
        </p:nvCxnSpPr>
        <p:spPr>
          <a:xfrm>
            <a:off x="2728911" y="4681809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EE8EEDC-DAAB-1845-B3CD-4B7113F5043F}"/>
              </a:ext>
            </a:extLst>
          </p:cNvPr>
          <p:cNvCxnSpPr/>
          <p:nvPr/>
        </p:nvCxnSpPr>
        <p:spPr>
          <a:xfrm>
            <a:off x="7360871" y="4663027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22014ED-20E6-0941-B1B0-3A04B2AD60D5}"/>
              </a:ext>
            </a:extLst>
          </p:cNvPr>
          <p:cNvCxnSpPr/>
          <p:nvPr/>
        </p:nvCxnSpPr>
        <p:spPr>
          <a:xfrm>
            <a:off x="4452937" y="4681807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8D3761-15B6-8A41-9DC1-A38CA4A47104}"/>
              </a:ext>
            </a:extLst>
          </p:cNvPr>
          <p:cNvCxnSpPr/>
          <p:nvPr/>
        </p:nvCxnSpPr>
        <p:spPr>
          <a:xfrm>
            <a:off x="5715425" y="4663027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9AF8E5F-A5FD-EA48-8895-284A7F53DA68}"/>
              </a:ext>
            </a:extLst>
          </p:cNvPr>
          <p:cNvSpPr txBox="1"/>
          <p:nvPr/>
        </p:nvSpPr>
        <p:spPr>
          <a:xfrm>
            <a:off x="4921618" y="4368406"/>
            <a:ext cx="7938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Other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Layers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F96EF29-795B-4840-B39B-09C5B2137FD1}"/>
              </a:ext>
            </a:extLst>
          </p:cNvPr>
          <p:cNvCxnSpPr/>
          <p:nvPr/>
        </p:nvCxnSpPr>
        <p:spPr>
          <a:xfrm>
            <a:off x="10070733" y="4663025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860BD5C-1A01-0843-82D2-08D5E879B5AC}"/>
              </a:ext>
            </a:extLst>
          </p:cNvPr>
          <p:cNvSpPr txBox="1"/>
          <p:nvPr/>
        </p:nvSpPr>
        <p:spPr>
          <a:xfrm>
            <a:off x="10554124" y="4211125"/>
            <a:ext cx="1588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Convolution with trainable decoder filters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28F9785-CD07-E34B-8AA0-C29D4314D83B}"/>
              </a:ext>
            </a:extLst>
          </p:cNvPr>
          <p:cNvCxnSpPr/>
          <p:nvPr/>
        </p:nvCxnSpPr>
        <p:spPr>
          <a:xfrm flipV="1">
            <a:off x="7572375" y="2057400"/>
            <a:ext cx="0" cy="571500"/>
          </a:xfrm>
          <a:prstGeom prst="straightConnector1">
            <a:avLst/>
          </a:prstGeom>
          <a:ln>
            <a:solidFill>
              <a:srgbClr val="36AD63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FF2830C-84F5-FD4C-99A9-44AEEB1F3FC9}"/>
              </a:ext>
            </a:extLst>
          </p:cNvPr>
          <p:cNvCxnSpPr/>
          <p:nvPr/>
        </p:nvCxnSpPr>
        <p:spPr>
          <a:xfrm flipV="1">
            <a:off x="10601323" y="2038840"/>
            <a:ext cx="0" cy="571500"/>
          </a:xfrm>
          <a:prstGeom prst="straightConnector1">
            <a:avLst/>
          </a:prstGeom>
          <a:ln>
            <a:solidFill>
              <a:srgbClr val="E95E54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701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9E3F6-8B6C-5F45-BE7A-3326099EC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Which label is best?</a:t>
            </a:r>
          </a:p>
        </p:txBody>
      </p:sp>
      <p:pic>
        <p:nvPicPr>
          <p:cNvPr id="4" name="Picture 1" descr="page8image382623008">
            <a:extLst>
              <a:ext uri="{FF2B5EF4-FFF2-40B4-BE49-F238E27FC236}">
                <a16:creationId xmlns:a16="http://schemas.microsoft.com/office/drawing/2014/main" id="{23A891D7-B9E6-414D-956D-75F727D5E3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628900" y="2369126"/>
            <a:ext cx="6934200" cy="2814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01728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2D48A-9BF2-9944-8D86-288C455BA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43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 Highly Successful Architecture: U-Net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1288D8-9D47-F946-8FCC-D8BE1D0D095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20504" y="1107397"/>
            <a:ext cx="7950992" cy="530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727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2D48A-9BF2-9944-8D86-288C455BA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390515"/>
            <a:ext cx="121920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Concatenation of corresponding encoder feature map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1288D8-9D47-F946-8FCC-D8BE1D0D09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5369" y="2674586"/>
            <a:ext cx="11341261" cy="260347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EC2D650-3BA7-5F43-9ABA-B58AD7D99BDF}"/>
              </a:ext>
            </a:extLst>
          </p:cNvPr>
          <p:cNvSpPr/>
          <p:nvPr/>
        </p:nvSpPr>
        <p:spPr>
          <a:xfrm>
            <a:off x="425369" y="2674586"/>
            <a:ext cx="465882" cy="26538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85AC227-C836-3149-AC95-FB1813A1B396}"/>
              </a:ext>
            </a:extLst>
          </p:cNvPr>
          <p:cNvSpPr/>
          <p:nvPr/>
        </p:nvSpPr>
        <p:spPr>
          <a:xfrm>
            <a:off x="11493661" y="2674585"/>
            <a:ext cx="423440" cy="46215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546E3B-A271-124B-8D30-9BEAB38A8FF0}"/>
              </a:ext>
            </a:extLst>
          </p:cNvPr>
          <p:cNvSpPr/>
          <p:nvPr/>
        </p:nvSpPr>
        <p:spPr>
          <a:xfrm>
            <a:off x="10419144" y="4956727"/>
            <a:ext cx="423440" cy="46215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622CF9C-FA11-3043-8DD5-11194E592913}"/>
              </a:ext>
            </a:extLst>
          </p:cNvPr>
          <p:cNvSpPr/>
          <p:nvPr/>
        </p:nvSpPr>
        <p:spPr>
          <a:xfrm>
            <a:off x="123824" y="2543175"/>
            <a:ext cx="11944350" cy="2875705"/>
          </a:xfrm>
          <a:prstGeom prst="roundRect">
            <a:avLst/>
          </a:prstGeom>
          <a:noFill/>
          <a:ln>
            <a:prstDash val="lg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789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53CF6-D4F9-D047-BFF4-57BEAF784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11686" cy="1782761"/>
          </a:xfrm>
        </p:spPr>
        <p:txBody>
          <a:bodyPr>
            <a:noAutofit/>
          </a:bodyPr>
          <a:lstStyle/>
          <a:p>
            <a:pPr algn="ctr"/>
            <a:r>
              <a:rPr lang="en-US" sz="4400" dirty="0" err="1"/>
              <a:t>SegNet</a:t>
            </a:r>
            <a:r>
              <a:rPr lang="en-US" sz="4400" dirty="0"/>
              <a:t>: </a:t>
            </a:r>
            <a:r>
              <a:rPr lang="en-US" sz="4400" dirty="0" err="1"/>
              <a:t>Upsampling</a:t>
            </a:r>
            <a:r>
              <a:rPr lang="en-US" sz="4400" dirty="0"/>
              <a:t> w/ Stored Pooling Indices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AD28B69-1EEA-844A-B1E0-F0F1118DD733}"/>
              </a:ext>
            </a:extLst>
          </p:cNvPr>
          <p:cNvGraphicFramePr>
            <a:graphicFrameLocks noGrp="1"/>
          </p:cNvGraphicFramePr>
          <p:nvPr/>
        </p:nvGraphicFramePr>
        <p:xfrm>
          <a:off x="3131088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65024B8-3613-C44A-AA5F-A3C04ACFFDD8}"/>
              </a:ext>
            </a:extLst>
          </p:cNvPr>
          <p:cNvGraphicFramePr>
            <a:graphicFrameLocks noGrp="1"/>
          </p:cNvGraphicFramePr>
          <p:nvPr/>
        </p:nvGraphicFramePr>
        <p:xfrm>
          <a:off x="1368963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BA7D1BB-3CE9-C44A-9E12-E2E506769154}"/>
              </a:ext>
            </a:extLst>
          </p:cNvPr>
          <p:cNvCxnSpPr/>
          <p:nvPr/>
        </p:nvCxnSpPr>
        <p:spPr>
          <a:xfrm>
            <a:off x="2478628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E457776B-EF7C-4746-A628-00A1135F323D}"/>
              </a:ext>
            </a:extLst>
          </p:cNvPr>
          <p:cNvSpPr txBox="1">
            <a:spLocks/>
          </p:cNvSpPr>
          <p:nvPr/>
        </p:nvSpPr>
        <p:spPr>
          <a:xfrm>
            <a:off x="6411686" y="0"/>
            <a:ext cx="5780314" cy="1782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tx1"/>
                </a:solidFill>
                <a:latin typeface="+mj-lt"/>
              </a:rPr>
              <a:t>U-Net: 2x2 </a:t>
            </a:r>
            <a:r>
              <a:rPr lang="en-US" sz="4400" dirty="0" err="1">
                <a:solidFill>
                  <a:schemeClr val="tx1"/>
                </a:solidFill>
                <a:latin typeface="+mj-lt"/>
              </a:rPr>
              <a:t>Upconvolution</a:t>
            </a:r>
            <a:endParaRPr lang="en-US" sz="4400" dirty="0">
              <a:solidFill>
                <a:schemeClr val="tx1"/>
              </a:solidFill>
              <a:latin typeface="+mj-lt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7F9B39F-3259-7547-83CE-28C06E3AB62F}"/>
              </a:ext>
            </a:extLst>
          </p:cNvPr>
          <p:cNvGraphicFramePr>
            <a:graphicFrameLocks noGrp="1"/>
          </p:cNvGraphicFramePr>
          <p:nvPr/>
        </p:nvGraphicFramePr>
        <p:xfrm>
          <a:off x="9292402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DD28E6B-EAB0-9F48-B357-48035EB7C7EB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DE02CC-FE99-C84D-B933-1EE25A1B00FA}"/>
              </a:ext>
            </a:extLst>
          </p:cNvPr>
          <p:cNvCxnSpPr/>
          <p:nvPr/>
        </p:nvCxnSpPr>
        <p:spPr>
          <a:xfrm>
            <a:off x="8639942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0204312-75C8-C842-A89C-020EDD5D44E8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5188735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7CB6A8E-6ADD-6449-974D-F274FE886F95}"/>
              </a:ext>
            </a:extLst>
          </p:cNvPr>
          <p:cNvSpPr txBox="1"/>
          <p:nvPr/>
        </p:nvSpPr>
        <p:spPr>
          <a:xfrm>
            <a:off x="5677157" y="5463518"/>
            <a:ext cx="1469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Learned filter</a:t>
            </a:r>
          </a:p>
        </p:txBody>
      </p:sp>
    </p:spTree>
    <p:extLst>
      <p:ext uri="{BB962C8B-B14F-4D97-AF65-F5344CB8AC3E}">
        <p14:creationId xmlns:p14="http://schemas.microsoft.com/office/powerpoint/2010/main" val="29196782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53CF6-D4F9-D047-BFF4-57BEAF784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11686" cy="1782761"/>
          </a:xfrm>
        </p:spPr>
        <p:txBody>
          <a:bodyPr>
            <a:noAutofit/>
          </a:bodyPr>
          <a:lstStyle/>
          <a:p>
            <a:pPr algn="ctr"/>
            <a:r>
              <a:rPr lang="en-US" sz="4400" dirty="0" err="1"/>
              <a:t>SegNet</a:t>
            </a:r>
            <a:r>
              <a:rPr lang="en-US" sz="4400" dirty="0"/>
              <a:t>: </a:t>
            </a:r>
            <a:r>
              <a:rPr lang="en-US" sz="4400" dirty="0" err="1"/>
              <a:t>Upsampling</a:t>
            </a:r>
            <a:r>
              <a:rPr lang="en-US" sz="4400" dirty="0"/>
              <a:t> w/ Stored Pooling Indices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AD28B69-1EEA-844A-B1E0-F0F1118DD733}"/>
              </a:ext>
            </a:extLst>
          </p:cNvPr>
          <p:cNvGraphicFramePr>
            <a:graphicFrameLocks noGrp="1"/>
          </p:cNvGraphicFramePr>
          <p:nvPr/>
        </p:nvGraphicFramePr>
        <p:xfrm>
          <a:off x="3131088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65024B8-3613-C44A-AA5F-A3C04ACFFDD8}"/>
              </a:ext>
            </a:extLst>
          </p:cNvPr>
          <p:cNvGraphicFramePr>
            <a:graphicFrameLocks noGrp="1"/>
          </p:cNvGraphicFramePr>
          <p:nvPr/>
        </p:nvGraphicFramePr>
        <p:xfrm>
          <a:off x="1368963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BA7D1BB-3CE9-C44A-9E12-E2E506769154}"/>
              </a:ext>
            </a:extLst>
          </p:cNvPr>
          <p:cNvCxnSpPr/>
          <p:nvPr/>
        </p:nvCxnSpPr>
        <p:spPr>
          <a:xfrm>
            <a:off x="2478628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7F9B39F-3259-7547-83CE-28C06E3AB62F}"/>
              </a:ext>
            </a:extLst>
          </p:cNvPr>
          <p:cNvGraphicFramePr>
            <a:graphicFrameLocks noGrp="1"/>
          </p:cNvGraphicFramePr>
          <p:nvPr/>
        </p:nvGraphicFramePr>
        <p:xfrm>
          <a:off x="9292402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DD28E6B-EAB0-9F48-B357-48035EB7C7EB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DE02CC-FE99-C84D-B933-1EE25A1B00FA}"/>
              </a:ext>
            </a:extLst>
          </p:cNvPr>
          <p:cNvCxnSpPr/>
          <p:nvPr/>
        </p:nvCxnSpPr>
        <p:spPr>
          <a:xfrm>
            <a:off x="8639942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0204312-75C8-C842-A89C-020EDD5D44E8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5188735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7CB6A8E-6ADD-6449-974D-F274FE886F95}"/>
              </a:ext>
            </a:extLst>
          </p:cNvPr>
          <p:cNvSpPr txBox="1"/>
          <p:nvPr/>
        </p:nvSpPr>
        <p:spPr>
          <a:xfrm>
            <a:off x="5677157" y="5463518"/>
            <a:ext cx="1469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Learned filter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A1E1520-FE51-EC40-AF8E-92383A31DE30}"/>
              </a:ext>
            </a:extLst>
          </p:cNvPr>
          <p:cNvSpPr txBox="1">
            <a:spLocks/>
          </p:cNvSpPr>
          <p:nvPr/>
        </p:nvSpPr>
        <p:spPr>
          <a:xfrm>
            <a:off x="6411686" y="0"/>
            <a:ext cx="5780314" cy="1782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tx1"/>
                </a:solidFill>
                <a:latin typeface="+mj-lt"/>
              </a:rPr>
              <a:t>U-Net: 2x2 </a:t>
            </a:r>
            <a:r>
              <a:rPr lang="en-US" sz="4400" dirty="0" err="1">
                <a:solidFill>
                  <a:schemeClr val="tx1"/>
                </a:solidFill>
                <a:latin typeface="+mj-lt"/>
              </a:rPr>
              <a:t>Upconvolution</a:t>
            </a:r>
            <a:endParaRPr lang="en-US" sz="44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88945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53CF6-D4F9-D047-BFF4-57BEAF784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11686" cy="1782761"/>
          </a:xfrm>
        </p:spPr>
        <p:txBody>
          <a:bodyPr>
            <a:noAutofit/>
          </a:bodyPr>
          <a:lstStyle/>
          <a:p>
            <a:pPr algn="ctr"/>
            <a:r>
              <a:rPr lang="en-US" sz="4400" dirty="0" err="1"/>
              <a:t>SegNet</a:t>
            </a:r>
            <a:r>
              <a:rPr lang="en-US" sz="4400" dirty="0"/>
              <a:t>: </a:t>
            </a:r>
            <a:r>
              <a:rPr lang="en-US" sz="4400" dirty="0" err="1"/>
              <a:t>Upsampling</a:t>
            </a:r>
            <a:r>
              <a:rPr lang="en-US" sz="4400" dirty="0"/>
              <a:t> w/ Stored Pooling Indices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AD28B69-1EEA-844A-B1E0-F0F1118DD733}"/>
              </a:ext>
            </a:extLst>
          </p:cNvPr>
          <p:cNvGraphicFramePr>
            <a:graphicFrameLocks noGrp="1"/>
          </p:cNvGraphicFramePr>
          <p:nvPr/>
        </p:nvGraphicFramePr>
        <p:xfrm>
          <a:off x="3131088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65024B8-3613-C44A-AA5F-A3C04ACFFDD8}"/>
              </a:ext>
            </a:extLst>
          </p:cNvPr>
          <p:cNvGraphicFramePr>
            <a:graphicFrameLocks noGrp="1"/>
          </p:cNvGraphicFramePr>
          <p:nvPr/>
        </p:nvGraphicFramePr>
        <p:xfrm>
          <a:off x="1368963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BA7D1BB-3CE9-C44A-9E12-E2E506769154}"/>
              </a:ext>
            </a:extLst>
          </p:cNvPr>
          <p:cNvCxnSpPr/>
          <p:nvPr/>
        </p:nvCxnSpPr>
        <p:spPr>
          <a:xfrm>
            <a:off x="2478628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7F9B39F-3259-7547-83CE-28C06E3AB62F}"/>
              </a:ext>
            </a:extLst>
          </p:cNvPr>
          <p:cNvGraphicFramePr>
            <a:graphicFrameLocks noGrp="1"/>
          </p:cNvGraphicFramePr>
          <p:nvPr/>
        </p:nvGraphicFramePr>
        <p:xfrm>
          <a:off x="9292402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DD28E6B-EAB0-9F48-B357-48035EB7C7EB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DE02CC-FE99-C84D-B933-1EE25A1B00FA}"/>
              </a:ext>
            </a:extLst>
          </p:cNvPr>
          <p:cNvCxnSpPr/>
          <p:nvPr/>
        </p:nvCxnSpPr>
        <p:spPr>
          <a:xfrm>
            <a:off x="8639942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0204312-75C8-C842-A89C-020EDD5D44E8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5188735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7CB6A8E-6ADD-6449-974D-F274FE886F95}"/>
              </a:ext>
            </a:extLst>
          </p:cNvPr>
          <p:cNvSpPr txBox="1"/>
          <p:nvPr/>
        </p:nvSpPr>
        <p:spPr>
          <a:xfrm>
            <a:off x="5677157" y="5463518"/>
            <a:ext cx="1469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Learned filter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67F735F4-21EC-7643-91D4-52AB97E790D5}"/>
              </a:ext>
            </a:extLst>
          </p:cNvPr>
          <p:cNvSpPr txBox="1">
            <a:spLocks/>
          </p:cNvSpPr>
          <p:nvPr/>
        </p:nvSpPr>
        <p:spPr>
          <a:xfrm>
            <a:off x="6411686" y="0"/>
            <a:ext cx="5780314" cy="1782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tx1"/>
                </a:solidFill>
                <a:latin typeface="+mj-lt"/>
              </a:rPr>
              <a:t>U-Net: 2x2 </a:t>
            </a:r>
            <a:r>
              <a:rPr lang="en-US" sz="4400" dirty="0" err="1">
                <a:solidFill>
                  <a:schemeClr val="tx1"/>
                </a:solidFill>
                <a:latin typeface="+mj-lt"/>
              </a:rPr>
              <a:t>Upconvolution</a:t>
            </a:r>
            <a:endParaRPr lang="en-US" sz="44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28354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53CF6-D4F9-D047-BFF4-57BEAF784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11686" cy="1782761"/>
          </a:xfrm>
        </p:spPr>
        <p:txBody>
          <a:bodyPr>
            <a:noAutofit/>
          </a:bodyPr>
          <a:lstStyle/>
          <a:p>
            <a:pPr algn="ctr"/>
            <a:r>
              <a:rPr lang="en-US" sz="4400" dirty="0" err="1"/>
              <a:t>SegNet</a:t>
            </a:r>
            <a:r>
              <a:rPr lang="en-US" sz="4400" dirty="0"/>
              <a:t>: </a:t>
            </a:r>
            <a:r>
              <a:rPr lang="en-US" sz="4400" dirty="0" err="1"/>
              <a:t>Upsampling</a:t>
            </a:r>
            <a:r>
              <a:rPr lang="en-US" sz="4400" dirty="0"/>
              <a:t> w/ Stored Pooling Indices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AD28B69-1EEA-844A-B1E0-F0F1118DD733}"/>
              </a:ext>
            </a:extLst>
          </p:cNvPr>
          <p:cNvGraphicFramePr>
            <a:graphicFrameLocks noGrp="1"/>
          </p:cNvGraphicFramePr>
          <p:nvPr/>
        </p:nvGraphicFramePr>
        <p:xfrm>
          <a:off x="3131088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65024B8-3613-C44A-AA5F-A3C04ACFFDD8}"/>
              </a:ext>
            </a:extLst>
          </p:cNvPr>
          <p:cNvGraphicFramePr>
            <a:graphicFrameLocks noGrp="1"/>
          </p:cNvGraphicFramePr>
          <p:nvPr/>
        </p:nvGraphicFramePr>
        <p:xfrm>
          <a:off x="1368963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BA7D1BB-3CE9-C44A-9E12-E2E506769154}"/>
              </a:ext>
            </a:extLst>
          </p:cNvPr>
          <p:cNvCxnSpPr/>
          <p:nvPr/>
        </p:nvCxnSpPr>
        <p:spPr>
          <a:xfrm>
            <a:off x="2478628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7F9B39F-3259-7547-83CE-28C06E3AB62F}"/>
              </a:ext>
            </a:extLst>
          </p:cNvPr>
          <p:cNvGraphicFramePr>
            <a:graphicFrameLocks noGrp="1"/>
          </p:cNvGraphicFramePr>
          <p:nvPr/>
        </p:nvGraphicFramePr>
        <p:xfrm>
          <a:off x="9292402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16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b="0" dirty="0">
                        <a:solidFill>
                          <a:sysClr val="windowText" lastClr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DD28E6B-EAB0-9F48-B357-48035EB7C7EB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DE02CC-FE99-C84D-B933-1EE25A1B00FA}"/>
              </a:ext>
            </a:extLst>
          </p:cNvPr>
          <p:cNvCxnSpPr/>
          <p:nvPr/>
        </p:nvCxnSpPr>
        <p:spPr>
          <a:xfrm>
            <a:off x="8639942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0204312-75C8-C842-A89C-020EDD5D44E8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5188735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7CB6A8E-6ADD-6449-974D-F274FE886F95}"/>
              </a:ext>
            </a:extLst>
          </p:cNvPr>
          <p:cNvSpPr txBox="1"/>
          <p:nvPr/>
        </p:nvSpPr>
        <p:spPr>
          <a:xfrm>
            <a:off x="5677157" y="5463518"/>
            <a:ext cx="1469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Learned filter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82B8A5D-5904-5445-AC0C-F4E506BDB734}"/>
              </a:ext>
            </a:extLst>
          </p:cNvPr>
          <p:cNvSpPr txBox="1">
            <a:spLocks/>
          </p:cNvSpPr>
          <p:nvPr/>
        </p:nvSpPr>
        <p:spPr>
          <a:xfrm>
            <a:off x="6411686" y="0"/>
            <a:ext cx="5780314" cy="1782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tx1"/>
                </a:solidFill>
                <a:latin typeface="+mj-lt"/>
              </a:rPr>
              <a:t>U-Net: 2x2 </a:t>
            </a:r>
            <a:r>
              <a:rPr lang="en-US" sz="4400" dirty="0" err="1">
                <a:solidFill>
                  <a:schemeClr val="tx1"/>
                </a:solidFill>
                <a:latin typeface="+mj-lt"/>
              </a:rPr>
              <a:t>Upconvolution</a:t>
            </a:r>
            <a:endParaRPr lang="en-US" sz="44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4995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53CF6-D4F9-D047-BFF4-57BEAF784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6411686" cy="1782761"/>
          </a:xfrm>
        </p:spPr>
        <p:txBody>
          <a:bodyPr>
            <a:noAutofit/>
          </a:bodyPr>
          <a:lstStyle/>
          <a:p>
            <a:pPr algn="ctr"/>
            <a:r>
              <a:rPr lang="en-US" sz="4400" dirty="0" err="1"/>
              <a:t>SegNet</a:t>
            </a:r>
            <a:r>
              <a:rPr lang="en-US" sz="4400" dirty="0"/>
              <a:t>: </a:t>
            </a:r>
            <a:r>
              <a:rPr lang="en-US" sz="4400" dirty="0" err="1"/>
              <a:t>Upsampling</a:t>
            </a:r>
            <a:r>
              <a:rPr lang="en-US" sz="4400" dirty="0"/>
              <a:t> w/ Stored Pooling Indices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AD28B69-1EEA-844A-B1E0-F0F1118DD733}"/>
              </a:ext>
            </a:extLst>
          </p:cNvPr>
          <p:cNvGraphicFramePr>
            <a:graphicFrameLocks noGrp="1"/>
          </p:cNvGraphicFramePr>
          <p:nvPr/>
        </p:nvGraphicFramePr>
        <p:xfrm>
          <a:off x="3131088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0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>
                        <a:alpha val="3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65024B8-3613-C44A-AA5F-A3C04ACFFDD8}"/>
              </a:ext>
            </a:extLst>
          </p:cNvPr>
          <p:cNvGraphicFramePr>
            <a:graphicFrameLocks noGrp="1"/>
          </p:cNvGraphicFramePr>
          <p:nvPr/>
        </p:nvGraphicFramePr>
        <p:xfrm>
          <a:off x="1368963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5E5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BA7D1BB-3CE9-C44A-9E12-E2E506769154}"/>
              </a:ext>
            </a:extLst>
          </p:cNvPr>
          <p:cNvCxnSpPr/>
          <p:nvPr/>
        </p:nvCxnSpPr>
        <p:spPr>
          <a:xfrm>
            <a:off x="2478628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7F9B39F-3259-7547-83CE-28C06E3AB62F}"/>
              </a:ext>
            </a:extLst>
          </p:cNvPr>
          <p:cNvGraphicFramePr>
            <a:graphicFrameLocks noGrp="1"/>
          </p:cNvGraphicFramePr>
          <p:nvPr/>
        </p:nvGraphicFramePr>
        <p:xfrm>
          <a:off x="9292402" y="2927700"/>
          <a:ext cx="1833564" cy="1837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865937441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2563894354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12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8048967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24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16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522041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DD28E6B-EAB0-9F48-B357-48035EB7C7EB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3387149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4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8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3DE02CC-FE99-C84D-B933-1EE25A1B00FA}"/>
              </a:ext>
            </a:extLst>
          </p:cNvPr>
          <p:cNvCxnSpPr/>
          <p:nvPr/>
        </p:nvCxnSpPr>
        <p:spPr>
          <a:xfrm>
            <a:off x="8639942" y="3846598"/>
            <a:ext cx="44291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0204312-75C8-C842-A89C-020EDD5D44E8}"/>
              </a:ext>
            </a:extLst>
          </p:cNvPr>
          <p:cNvGraphicFramePr>
            <a:graphicFrameLocks noGrp="1"/>
          </p:cNvGraphicFramePr>
          <p:nvPr/>
        </p:nvGraphicFramePr>
        <p:xfrm>
          <a:off x="7530277" y="5188735"/>
          <a:ext cx="916782" cy="9188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8391">
                  <a:extLst>
                    <a:ext uri="{9D8B030D-6E8A-4147-A177-3AD203B41FA5}">
                      <a16:colId xmlns:a16="http://schemas.microsoft.com/office/drawing/2014/main" val="774716224"/>
                    </a:ext>
                  </a:extLst>
                </a:gridCol>
                <a:gridCol w="458391">
                  <a:extLst>
                    <a:ext uri="{9D8B030D-6E8A-4147-A177-3AD203B41FA5}">
                      <a16:colId xmlns:a16="http://schemas.microsoft.com/office/drawing/2014/main" val="118727166"/>
                    </a:ext>
                  </a:extLst>
                </a:gridCol>
              </a:tblGrid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3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5057579"/>
                  </a:ext>
                </a:extLst>
              </a:tr>
              <a:tr h="459449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2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ysClr val="windowText" lastClr="000000"/>
                          </a:solidFill>
                        </a:rPr>
                        <a:t>1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7591690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7CB6A8E-6ADD-6449-974D-F274FE886F95}"/>
              </a:ext>
            </a:extLst>
          </p:cNvPr>
          <p:cNvSpPr txBox="1"/>
          <p:nvPr/>
        </p:nvSpPr>
        <p:spPr>
          <a:xfrm>
            <a:off x="5677157" y="5463518"/>
            <a:ext cx="1469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Learned filter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503493A-EE98-5A4A-B4F6-4262410C3648}"/>
              </a:ext>
            </a:extLst>
          </p:cNvPr>
          <p:cNvSpPr txBox="1">
            <a:spLocks/>
          </p:cNvSpPr>
          <p:nvPr/>
        </p:nvSpPr>
        <p:spPr>
          <a:xfrm>
            <a:off x="6411686" y="0"/>
            <a:ext cx="5780314" cy="1782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r>
              <a:rPr lang="en-US" sz="4400" dirty="0">
                <a:solidFill>
                  <a:schemeClr val="tx1"/>
                </a:solidFill>
                <a:latin typeface="+mj-lt"/>
              </a:rPr>
              <a:t>U-Net: 2x2 </a:t>
            </a:r>
            <a:r>
              <a:rPr lang="en-US" sz="4400" dirty="0" err="1">
                <a:solidFill>
                  <a:schemeClr val="tx1"/>
                </a:solidFill>
                <a:latin typeface="+mj-lt"/>
              </a:rPr>
              <a:t>Upconvolution</a:t>
            </a:r>
            <a:endParaRPr lang="en-US" sz="4400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935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D8AFCBE-05CD-E049-904A-5BB47FBBE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5949" y="2674938"/>
            <a:ext cx="8420100" cy="31369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EEE1CDE9-7FAD-3F49-AA0E-154160EEB0C5}"/>
              </a:ext>
            </a:extLst>
          </p:cNvPr>
          <p:cNvSpPr txBox="1">
            <a:spLocks/>
          </p:cNvSpPr>
          <p:nvPr/>
        </p:nvSpPr>
        <p:spPr>
          <a:xfrm>
            <a:off x="0" y="222253"/>
            <a:ext cx="12191999" cy="1838322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ctr" defTabSz="609585" rtl="0" eaLnBrk="1" latinLnBrk="0" hangingPunct="1">
              <a:spcBef>
                <a:spcPct val="0"/>
              </a:spcBef>
              <a:buNone/>
              <a:defRPr sz="5867" kern="1200">
                <a:solidFill>
                  <a:srgbClr val="001A57"/>
                </a:solidFill>
                <a:latin typeface="Helvetica"/>
                <a:ea typeface="+mj-ea"/>
                <a:cs typeface="+mj-cs"/>
              </a:defRPr>
            </a:lvl1pPr>
          </a:lstStyle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Detection: propose regions </a:t>
            </a:r>
          </a:p>
          <a:p>
            <a:pPr marL="0" marR="0" lvl="0" indent="0" algn="ctr" defTabSz="60958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and predict their labels</a:t>
            </a:r>
          </a:p>
        </p:txBody>
      </p:sp>
    </p:spTree>
    <p:extLst>
      <p:ext uri="{BB962C8B-B14F-4D97-AF65-F5344CB8AC3E}">
        <p14:creationId xmlns:p14="http://schemas.microsoft.com/office/powerpoint/2010/main" val="2276216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39657"/>
            <a:ext cx="12192000" cy="737166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Detection in medicine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40220"/>
          <a:stretch/>
        </p:blipFill>
        <p:spPr>
          <a:xfrm>
            <a:off x="7154837" y="1000857"/>
            <a:ext cx="3952374" cy="418074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879142" y="5720685"/>
            <a:ext cx="45037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van </a:t>
            </a:r>
            <a:r>
              <a:rPr lang="en-US" sz="1600" dirty="0" err="1">
                <a:solidFill>
                  <a:srgbClr val="222222"/>
                </a:solidFill>
                <a:latin typeface="Arial" panose="020B0604020202020204" pitchFamily="34" charset="0"/>
              </a:rPr>
              <a:t>Ginneken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 et al., </a:t>
            </a:r>
            <a:r>
              <a:rPr lang="en-US" sz="1600" i="1" dirty="0">
                <a:solidFill>
                  <a:srgbClr val="222222"/>
                </a:solidFill>
                <a:latin typeface="Arial" panose="020B0604020202020204" pitchFamily="34" charset="0"/>
              </a:rPr>
              <a:t>Biomedical Imaging, </a:t>
            </a:r>
            <a:r>
              <a:rPr lang="en-US" sz="1600" dirty="0">
                <a:solidFill>
                  <a:srgbClr val="222222"/>
                </a:solidFill>
                <a:latin typeface="Arial" panose="020B0604020202020204" pitchFamily="34" charset="0"/>
              </a:rPr>
              <a:t>2015</a:t>
            </a:r>
            <a:endParaRPr lang="en-US" sz="1600" dirty="0"/>
          </a:p>
        </p:txBody>
      </p:sp>
      <p:pic>
        <p:nvPicPr>
          <p:cNvPr id="7" name="Picture 1" descr="page10image50719920">
            <a:extLst>
              <a:ext uri="{FF2B5EF4-FFF2-40B4-BE49-F238E27FC236}">
                <a16:creationId xmlns:a16="http://schemas.microsoft.com/office/drawing/2014/main" id="{63B0D3B0-8490-984B-9A4B-01165BA472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57522" y="1439353"/>
            <a:ext cx="5738478" cy="3349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62DD2B5-05E0-4649-BE04-3B425A29529C}"/>
              </a:ext>
            </a:extLst>
          </p:cNvPr>
          <p:cNvSpPr/>
          <p:nvPr/>
        </p:nvSpPr>
        <p:spPr>
          <a:xfrm>
            <a:off x="1817842" y="5720685"/>
            <a:ext cx="281783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-apple-system"/>
                <a:ea typeface="+mn-ea"/>
                <a:cs typeface="+mn-cs"/>
              </a:rPr>
              <a:t>Kawazoe et al., </a:t>
            </a:r>
            <a:r>
              <a:rPr kumimoji="0" lang="en-US" sz="1600" b="0" i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-apple-system"/>
                <a:ea typeface="+mn-ea"/>
                <a:cs typeface="+mn-cs"/>
              </a:rPr>
              <a:t>J. Imaging, 2018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38A7144-7DDA-5447-9D19-A4F9E5CA04EA}"/>
              </a:ext>
            </a:extLst>
          </p:cNvPr>
          <p:cNvSpPr/>
          <p:nvPr/>
        </p:nvSpPr>
        <p:spPr>
          <a:xfrm>
            <a:off x="1266801" y="5351353"/>
            <a:ext cx="39199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Glomerular Detection with Faster-RCNN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EBEE274-40C5-6B4F-AB58-5843650360E4}"/>
              </a:ext>
            </a:extLst>
          </p:cNvPr>
          <p:cNvSpPr/>
          <p:nvPr/>
        </p:nvSpPr>
        <p:spPr>
          <a:xfrm>
            <a:off x="7430182" y="5351353"/>
            <a:ext cx="34052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Pulmonary Nodule detection in CT</a:t>
            </a:r>
          </a:p>
        </p:txBody>
      </p:sp>
    </p:spTree>
    <p:extLst>
      <p:ext uri="{BB962C8B-B14F-4D97-AF65-F5344CB8AC3E}">
        <p14:creationId xmlns:p14="http://schemas.microsoft.com/office/powerpoint/2010/main" val="2104033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920DF-C4BD-ED4E-927D-2834CA12F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42863"/>
            <a:ext cx="12192000" cy="1143000"/>
          </a:xfrm>
        </p:spPr>
        <p:txBody>
          <a:bodyPr>
            <a:noAutofit/>
          </a:bodyPr>
          <a:lstStyle/>
          <a:p>
            <a:pPr algn="ctr"/>
            <a:r>
              <a:rPr lang="en-US" sz="4000" dirty="0"/>
              <a:t>Segmentation: predict the label for each pixel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7F520A-3790-D147-BB11-8CDEF9CDE81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1460" y="971549"/>
            <a:ext cx="9149080" cy="5471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784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AB273-CFEA-0344-8C08-45E762FE5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443" y="584882"/>
            <a:ext cx="3673929" cy="5081133"/>
          </a:xfrm>
        </p:spPr>
        <p:txBody>
          <a:bodyPr>
            <a:noAutofit/>
          </a:bodyPr>
          <a:lstStyle/>
          <a:p>
            <a:pPr algn="l"/>
            <a:r>
              <a:rPr lang="en-US" sz="2800" dirty="0"/>
              <a:t>Segmentation of optic disc, fovea and retinal vasculature</a:t>
            </a:r>
            <a:br>
              <a:rPr lang="en-US" sz="2400" dirty="0"/>
            </a:br>
            <a:br>
              <a:rPr lang="en-US" sz="2400" dirty="0"/>
            </a:br>
            <a:r>
              <a:rPr lang="en-US" sz="2000" i="1" dirty="0"/>
              <a:t>Journal of Computational Science</a:t>
            </a:r>
            <a:r>
              <a:rPr lang="en-US" sz="2000" dirty="0"/>
              <a:t>, </a:t>
            </a:r>
            <a:r>
              <a:rPr lang="en-US" sz="2000" i="1" dirty="0"/>
              <a:t>20</a:t>
            </a:r>
            <a:r>
              <a:rPr lang="en-US" sz="2000" dirty="0"/>
              <a:t>, 70-79 (2017).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1A0F72-DD37-1340-BFCC-6C7198EE3D6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64000" y="0"/>
            <a:ext cx="8128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254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2922F7-AB7D-464E-8B77-26CC43171A3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10829" y="1417639"/>
            <a:ext cx="4089400" cy="3820567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B1F0109-6388-0240-A153-3AB8149AD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8" y="1603546"/>
            <a:ext cx="4843461" cy="3268322"/>
          </a:xfrm>
        </p:spPr>
        <p:txBody>
          <a:bodyPr>
            <a:normAutofit/>
          </a:bodyPr>
          <a:lstStyle/>
          <a:p>
            <a:r>
              <a:rPr lang="en-US" dirty="0"/>
              <a:t>Precisely Identify Boundaries</a:t>
            </a:r>
          </a:p>
        </p:txBody>
      </p:sp>
    </p:spTree>
    <p:extLst>
      <p:ext uri="{BB962C8B-B14F-4D97-AF65-F5344CB8AC3E}">
        <p14:creationId xmlns:p14="http://schemas.microsoft.com/office/powerpoint/2010/main" val="525267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F95E4-B286-C049-AF5F-4D6F18200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Determine Areas or Volumes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DFAABE-B248-B244-B986-21393BF0A70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79459" y="1687916"/>
            <a:ext cx="6433081" cy="414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930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66F5E-9776-5543-A74B-C9C177C8B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4639"/>
            <a:ext cx="121920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Segmentation-based features when end-to-end classification is not feasible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089D0E-8192-C048-B0BE-5E97B496921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7329" y="1775732"/>
            <a:ext cx="2488384" cy="4408487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BEE3FE5-E900-124D-B01B-46072B306756}"/>
              </a:ext>
            </a:extLst>
          </p:cNvPr>
          <p:cNvSpPr/>
          <p:nvPr/>
        </p:nvSpPr>
        <p:spPr>
          <a:xfrm>
            <a:off x="3355522" y="3294175"/>
            <a:ext cx="2073728" cy="1371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Segment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Bones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5BAC30F6-CEEC-5B42-B497-BAE68342F844}"/>
              </a:ext>
            </a:extLst>
          </p:cNvPr>
          <p:cNvSpPr/>
          <p:nvPr/>
        </p:nvSpPr>
        <p:spPr>
          <a:xfrm>
            <a:off x="5815555" y="3294175"/>
            <a:ext cx="2773273" cy="1371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Calculate lengths and areas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99E26ED3-3E3C-7B4B-A334-B5CE18FF6DDA}"/>
              </a:ext>
            </a:extLst>
          </p:cNvPr>
          <p:cNvSpPr/>
          <p:nvPr/>
        </p:nvSpPr>
        <p:spPr>
          <a:xfrm>
            <a:off x="8975133" y="3294175"/>
            <a:ext cx="3011896" cy="13716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Simple Classifier for Genetic or Growth Disorder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1DCFB37-AC46-7A42-93C7-6C15AF4174EF}"/>
              </a:ext>
            </a:extLst>
          </p:cNvPr>
          <p:cNvCxnSpPr>
            <a:stCxn id="4" idx="3"/>
          </p:cNvCxnSpPr>
          <p:nvPr/>
        </p:nvCxnSpPr>
        <p:spPr>
          <a:xfrm flipV="1">
            <a:off x="2885713" y="3979975"/>
            <a:ext cx="469809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C4C2C54-9D9D-2F41-BF96-4EBA7C563783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5460613" y="3979975"/>
            <a:ext cx="354942" cy="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53EEEF1-0051-C14B-80BC-FAEE8CC6266B}"/>
              </a:ext>
            </a:extLst>
          </p:cNvPr>
          <p:cNvCxnSpPr>
            <a:cxnSpLocks/>
            <a:stCxn id="5" idx="3"/>
            <a:endCxn id="6" idx="1"/>
          </p:cNvCxnSpPr>
          <p:nvPr/>
        </p:nvCxnSpPr>
        <p:spPr>
          <a:xfrm>
            <a:off x="8588828" y="3979975"/>
            <a:ext cx="3863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5533811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16x9_duke_ppt_3</Template>
  <TotalTime>16918</TotalTime>
  <Words>1157</Words>
  <Application>Microsoft Macintosh PowerPoint</Application>
  <PresentationFormat>Widescreen</PresentationFormat>
  <Paragraphs>365</Paragraphs>
  <Slides>26</Slides>
  <Notes>22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-apple-system</vt:lpstr>
      <vt:lpstr>Arial</vt:lpstr>
      <vt:lpstr>Calibri</vt:lpstr>
      <vt:lpstr>Calibri Light</vt:lpstr>
      <vt:lpstr>Helvetica</vt:lpstr>
      <vt:lpstr>Times New Roman</vt:lpstr>
      <vt:lpstr>2_Office Theme</vt:lpstr>
      <vt:lpstr>Medical Image Analysis: Beyond Classification </vt:lpstr>
      <vt:lpstr>Which label is best?</vt:lpstr>
      <vt:lpstr>PowerPoint Presentation</vt:lpstr>
      <vt:lpstr>Detection in medicine</vt:lpstr>
      <vt:lpstr>Segmentation: predict the label for each pixel</vt:lpstr>
      <vt:lpstr>Segmentation of optic disc, fovea and retinal vasculature  Journal of Computational Science, 20, 70-79 (2017).  </vt:lpstr>
      <vt:lpstr>Precisely Identify Boundaries</vt:lpstr>
      <vt:lpstr>Determine Areas or Volumes</vt:lpstr>
      <vt:lpstr>Segmentation-based features when end-to-end classification is not feasible</vt:lpstr>
      <vt:lpstr>Colon Polyp Segmentation</vt:lpstr>
      <vt:lpstr>Approach: Start with SegNet (2015)</vt:lpstr>
      <vt:lpstr>Retrain to segment polyps in real time</vt:lpstr>
      <vt:lpstr>Segmentation in Brief</vt:lpstr>
      <vt:lpstr>Classification Architecture (VGG)</vt:lpstr>
      <vt:lpstr>A separate classifier for each pixel?</vt:lpstr>
      <vt:lpstr>Segmentation Architecture</vt:lpstr>
      <vt:lpstr>PowerPoint Presentation</vt:lpstr>
      <vt:lpstr>PowerPoint Presentation</vt:lpstr>
      <vt:lpstr>SegNet decoder overview</vt:lpstr>
      <vt:lpstr>A Highly Successful Architecture: U-Net</vt:lpstr>
      <vt:lpstr>Concatenation of corresponding encoder feature map</vt:lpstr>
      <vt:lpstr>SegNet: Upsampling w/ Stored Pooling Indices</vt:lpstr>
      <vt:lpstr>SegNet: Upsampling w/ Stored Pooling Indices</vt:lpstr>
      <vt:lpstr>SegNet: Upsampling w/ Stored Pooling Indices</vt:lpstr>
      <vt:lpstr>SegNet: Upsampling w/ Stored Pooling Indices</vt:lpstr>
      <vt:lpstr>SegNet: Upsampling w/ Stored Pooling Indices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lawrence carin</dc:creator>
  <cp:lastModifiedBy>Matthew Engelhard, M.D., Ph.D.</cp:lastModifiedBy>
  <cp:revision>231</cp:revision>
  <cp:lastPrinted>2016-07-31T03:57:51Z</cp:lastPrinted>
  <dcterms:created xsi:type="dcterms:W3CDTF">2016-07-12T20:05:41Z</dcterms:created>
  <dcterms:modified xsi:type="dcterms:W3CDTF">2021-10-10T21:44:56Z</dcterms:modified>
</cp:coreProperties>
</file>